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3" r:id="rId6"/>
    <p:sldId id="267" r:id="rId7"/>
    <p:sldId id="260" r:id="rId8"/>
    <p:sldId id="259" r:id="rId9"/>
    <p:sldId id="273" r:id="rId10"/>
    <p:sldId id="274" r:id="rId11"/>
    <p:sldId id="275" r:id="rId12"/>
    <p:sldId id="276" r:id="rId13"/>
    <p:sldId id="271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2035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0B8C8F-7010-EB49-6CC8-FCD23E7B5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419FEE-1C94-4A69-9B36-A74B8E0A0C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833FA6-F8AB-7EFA-2E4B-60B0D9FB78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C4887F-769B-CF8B-D1C6-D23ABAE847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9553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27178-2E45-6ED5-35CC-B050D71BF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7BD909-A33C-AAA0-918D-7F0D7CF568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48F408-1F22-934B-9889-0F90EE76BA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F833A8-9507-CCA9-FDF4-D363DC7049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43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8FB0B-543E-1844-7DC3-425E5FF6C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D63D63-96F7-9834-8280-0465AA84A1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E3D7F8-9F83-7A1B-13C9-1F84971D1A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CC69E-C109-4B68-F322-8E3B3D84B5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00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65F88-C1CF-A1D3-F5EC-CEEF4C17F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5EB09-3E46-7F3D-315C-9FEC59E541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F974F5-DF0F-5DDB-5F99-86090DE623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FE8EB-B92C-DA87-3242-E2B32B74C6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424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37159" y="298311"/>
            <a:ext cx="13609320" cy="7759422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862399" y="880824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</a:t>
            </a:r>
            <a:r>
              <a:rPr lang="en-US" sz="5400" b="1" dirty="0">
                <a:solidFill>
                  <a:srgbClr val="000000"/>
                </a:solidFill>
                <a:ea typeface="p22-mackinac-pro" pitchFamily="34" charset="-122"/>
                <a:cs typeface="p22-mackinac-pro" pitchFamily="34" charset="-120"/>
              </a:rPr>
              <a:t>Mini-Project Ideas</a:t>
            </a:r>
            <a:endParaRPr lang="en-US" sz="5400" dirty="0"/>
          </a:p>
        </p:txBody>
      </p:sp>
      <p:sp>
        <p:nvSpPr>
          <p:cNvPr id="6" name="Text 2"/>
          <p:cNvSpPr/>
          <p:nvPr/>
        </p:nvSpPr>
        <p:spPr>
          <a:xfrm>
            <a:off x="6319599" y="40844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390323" y="5767507"/>
            <a:ext cx="213955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6786086" y="5755958"/>
            <a:ext cx="310729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85FC4C-FF05-0283-E904-511311D861DF}"/>
              </a:ext>
            </a:extLst>
          </p:cNvPr>
          <p:cNvSpPr txBox="1"/>
          <p:nvPr/>
        </p:nvSpPr>
        <p:spPr>
          <a:xfrm>
            <a:off x="5996940" y="1983046"/>
            <a:ext cx="69494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</a:rPr>
              <a:t>"</a:t>
            </a:r>
            <a:r>
              <a:rPr lang="en-US" sz="2800" b="1" i="0" u="none" strike="noStrike" dirty="0">
                <a:solidFill>
                  <a:srgbClr val="000000"/>
                </a:solidFill>
                <a:effectLst/>
              </a:rPr>
              <a:t>Exploring Possibilities: Mini Project Ideas for Building Practical Experience"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79E014-7ECA-275F-A92C-3802881A3BA7}"/>
              </a:ext>
            </a:extLst>
          </p:cNvPr>
          <p:cNvSpPr txBox="1"/>
          <p:nvPr/>
        </p:nvSpPr>
        <p:spPr>
          <a:xfrm>
            <a:off x="10149840" y="3649444"/>
            <a:ext cx="31901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</a:rPr>
              <a:t>Guided by :- </a:t>
            </a:r>
            <a:endParaRPr lang="en-US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Prof Ms. M .P. Chaudhary mam</a:t>
            </a:r>
            <a:endParaRPr lang="en-US" sz="2000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36D7A-358C-C773-CFC9-1D4ABA580D72}"/>
              </a:ext>
            </a:extLst>
          </p:cNvPr>
          <p:cNvSpPr txBox="1"/>
          <p:nvPr/>
        </p:nvSpPr>
        <p:spPr>
          <a:xfrm>
            <a:off x="5952886" y="4919128"/>
            <a:ext cx="28203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u="none" strike="noStrike" dirty="0">
                <a:solidFill>
                  <a:srgbClr val="272525"/>
                </a:solidFill>
                <a:effectLst/>
              </a:rPr>
              <a:t>Presented by :-</a:t>
            </a:r>
          </a:p>
          <a:p>
            <a:r>
              <a:rPr lang="en-US" sz="2000" dirty="0">
                <a:solidFill>
                  <a:srgbClr val="272525"/>
                </a:solidFill>
              </a:rPr>
              <a:t>Sonali Kotlapure</a:t>
            </a:r>
          </a:p>
          <a:p>
            <a:r>
              <a:rPr lang="en-US" sz="2000" dirty="0">
                <a:solidFill>
                  <a:srgbClr val="272525"/>
                </a:solidFill>
              </a:rPr>
              <a:t>G</a:t>
            </a:r>
            <a:r>
              <a:rPr lang="en-US" sz="2000" i="0" u="none" strike="noStrike" dirty="0">
                <a:solidFill>
                  <a:srgbClr val="272525"/>
                </a:solidFill>
                <a:effectLst/>
              </a:rPr>
              <a:t>ayatri </a:t>
            </a:r>
            <a:r>
              <a:rPr lang="en-US" sz="2000" i="0" u="none" strike="noStrike" dirty="0" err="1">
                <a:solidFill>
                  <a:srgbClr val="272525"/>
                </a:solidFill>
                <a:effectLst/>
              </a:rPr>
              <a:t>Suryawanshi</a:t>
            </a:r>
            <a:endParaRPr lang="en-US" sz="2000" i="0" u="none" strike="noStrike" dirty="0">
              <a:solidFill>
                <a:srgbClr val="272525"/>
              </a:solidFill>
              <a:effectLst/>
            </a:endParaRPr>
          </a:p>
          <a:p>
            <a:r>
              <a:rPr lang="en-US" sz="2000" i="0" u="none" strike="noStrike" dirty="0">
                <a:solidFill>
                  <a:srgbClr val="272525"/>
                </a:solidFill>
                <a:effectLst/>
              </a:rPr>
              <a:t>Sakshi </a:t>
            </a:r>
            <a:r>
              <a:rPr lang="en-US" sz="2000" i="0" u="none" strike="noStrike" dirty="0" err="1">
                <a:solidFill>
                  <a:srgbClr val="272525"/>
                </a:solidFill>
                <a:effectLst/>
              </a:rPr>
              <a:t>Rithe</a:t>
            </a:r>
            <a:endParaRPr lang="en-US" sz="2000" i="0" u="none" strike="noStrike" dirty="0">
              <a:solidFill>
                <a:srgbClr val="272525"/>
              </a:solidFill>
              <a:effectLst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82EAE-4DD6-B132-089B-2AF715B021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F3FEDB1-9B56-EB2B-093B-D7B89D18D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721E6ACF-2734-044A-49EC-918BF43089F5}"/>
              </a:ext>
            </a:extLst>
          </p:cNvPr>
          <p:cNvSpPr/>
          <p:nvPr/>
        </p:nvSpPr>
        <p:spPr>
          <a:xfrm>
            <a:off x="137161" y="177377"/>
            <a:ext cx="14295120" cy="8052223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dirty="0"/>
            </a:br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C7B69C3-D916-A20A-C48E-A37D4BFEC99A}"/>
              </a:ext>
            </a:extLst>
          </p:cNvPr>
          <p:cNvSpPr/>
          <p:nvPr/>
        </p:nvSpPr>
        <p:spPr>
          <a:xfrm>
            <a:off x="1893027" y="507106"/>
            <a:ext cx="72684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</a:rPr>
              <a:t>Problem Statement </a:t>
            </a:r>
            <a:endParaRPr lang="en-US" sz="4374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4135FDD1-487B-F682-3977-D1F9B45627BC}"/>
              </a:ext>
            </a:extLst>
          </p:cNvPr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6F5933AB-F09D-43E3-97EF-73657F248E2A}"/>
              </a:ext>
            </a:extLst>
          </p:cNvPr>
          <p:cNvSpPr/>
          <p:nvPr/>
        </p:nvSpPr>
        <p:spPr>
          <a:xfrm>
            <a:off x="2433644" y="3174803"/>
            <a:ext cx="4436045" cy="15806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i="0" u="none" strike="noStrike" dirty="0">
                <a:solidFill>
                  <a:srgbClr val="272525"/>
                </a:solidFill>
                <a:effectLst/>
                <a:cs typeface="Times New Roman" panose="02020603050405020304" pitchFamily="18" charset="0"/>
              </a:rPr>
              <a:t>To develop a machine learning model that accurately predicts the availability of street parking spots in a given area at a specific time.</a:t>
            </a:r>
            <a:endParaRPr lang="en-US" dirty="0">
              <a:effectLst/>
              <a:cs typeface="Times New Roman" panose="02020603050405020304" pitchFamily="18" charset="0"/>
            </a:endParaRPr>
          </a:p>
          <a:p>
            <a:br>
              <a:rPr lang="en-US" dirty="0">
                <a:cs typeface="Times New Roman" panose="02020603050405020304" pitchFamily="18" charset="0"/>
              </a:rPr>
            </a:b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511665ED-73FE-5F02-067E-110C4C94FB96}"/>
              </a:ext>
            </a:extLst>
          </p:cNvPr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76FB9810-C267-8045-60DD-549E46E2CF94}"/>
              </a:ext>
            </a:extLst>
          </p:cNvPr>
          <p:cNvSpPr/>
          <p:nvPr/>
        </p:nvSpPr>
        <p:spPr>
          <a:xfrm>
            <a:off x="7899580" y="3174803"/>
            <a:ext cx="4916168" cy="2155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i="0" u="none" strike="noStrike" dirty="0">
                <a:solidFill>
                  <a:srgbClr val="272525"/>
                </a:solidFill>
                <a:effectLst/>
              </a:rPr>
              <a:t>To provide a solution that helps reduce traffic congestion, save time, and improve urban mobility for residents and visitors</a:t>
            </a:r>
            <a:endParaRPr lang="en-US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01FF30C1-2813-D546-FEFE-26E06771FF70}"/>
              </a:ext>
            </a:extLst>
          </p:cNvPr>
          <p:cNvSpPr/>
          <p:nvPr/>
        </p:nvSpPr>
        <p:spPr>
          <a:xfrm>
            <a:off x="1893027" y="1672908"/>
            <a:ext cx="5277207" cy="901995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0C02B644-1953-32EE-03EA-A1AFA8968EC8}"/>
              </a:ext>
            </a:extLst>
          </p:cNvPr>
          <p:cNvSpPr/>
          <p:nvPr/>
        </p:nvSpPr>
        <p:spPr>
          <a:xfrm>
            <a:off x="7760712" y="1662652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D7420A-8B16-B29C-3E00-6C88402BA199}"/>
              </a:ext>
            </a:extLst>
          </p:cNvPr>
          <p:cNvSpPr txBox="1"/>
          <p:nvPr/>
        </p:nvSpPr>
        <p:spPr>
          <a:xfrm>
            <a:off x="1904100" y="5991348"/>
            <a:ext cx="33133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11822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0EDA3-F3E1-FDBB-8812-9AD817FEC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6582415-EC93-9242-6DEA-4B1978309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2E3DB7D8-6CAD-FEA1-6A09-6886952D6794}"/>
              </a:ext>
            </a:extLst>
          </p:cNvPr>
          <p:cNvSpPr/>
          <p:nvPr/>
        </p:nvSpPr>
        <p:spPr>
          <a:xfrm>
            <a:off x="137161" y="177377"/>
            <a:ext cx="14493240" cy="8052223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dirty="0"/>
            </a:br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C22BD3A-98BF-B2B2-04DE-9F26FA87CBEB}"/>
              </a:ext>
            </a:extLst>
          </p:cNvPr>
          <p:cNvSpPr/>
          <p:nvPr/>
        </p:nvSpPr>
        <p:spPr>
          <a:xfrm>
            <a:off x="1893027" y="507106"/>
            <a:ext cx="72684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</a:rPr>
              <a:t>Solution Approach:</a:t>
            </a:r>
            <a:endParaRPr lang="en-US" sz="4374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4D83EF50-DB69-129D-DF1C-7D77A97910FF}"/>
              </a:ext>
            </a:extLst>
          </p:cNvPr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671EA3B8-A379-9CDE-6DDE-0DF20736DF66}"/>
              </a:ext>
            </a:extLst>
          </p:cNvPr>
          <p:cNvSpPr/>
          <p:nvPr/>
        </p:nvSpPr>
        <p:spPr>
          <a:xfrm>
            <a:off x="2433644" y="3174803"/>
            <a:ext cx="4436045" cy="15806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41045376-A82D-F43F-AB06-4FE00FC16936}"/>
              </a:ext>
            </a:extLst>
          </p:cNvPr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87D7FEC4-A174-812D-8FCA-717B45A72913}"/>
              </a:ext>
            </a:extLst>
          </p:cNvPr>
          <p:cNvSpPr/>
          <p:nvPr/>
        </p:nvSpPr>
        <p:spPr>
          <a:xfrm>
            <a:off x="7899580" y="3174803"/>
            <a:ext cx="4916168" cy="2155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B6DF1350-C235-BE72-7466-521FF5D6E7AE}"/>
              </a:ext>
            </a:extLst>
          </p:cNvPr>
          <p:cNvSpPr/>
          <p:nvPr/>
        </p:nvSpPr>
        <p:spPr>
          <a:xfrm>
            <a:off x="1893027" y="1672908"/>
            <a:ext cx="5277207" cy="901995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B8D6A61A-726E-1992-3EEB-F673B8A3ECB3}"/>
              </a:ext>
            </a:extLst>
          </p:cNvPr>
          <p:cNvSpPr/>
          <p:nvPr/>
        </p:nvSpPr>
        <p:spPr>
          <a:xfrm>
            <a:off x="7760712" y="1662652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D402EE47-A86E-5735-EBBB-C112440841EA}"/>
              </a:ext>
            </a:extLst>
          </p:cNvPr>
          <p:cNvSpPr/>
          <p:nvPr/>
        </p:nvSpPr>
        <p:spPr>
          <a:xfrm>
            <a:off x="1904100" y="4552042"/>
            <a:ext cx="5277207" cy="901995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A976A3-E57C-CDD2-73E1-876CD70A07AE}"/>
              </a:ext>
            </a:extLst>
          </p:cNvPr>
          <p:cNvSpPr txBox="1"/>
          <p:nvPr/>
        </p:nvSpPr>
        <p:spPr>
          <a:xfrm>
            <a:off x="2233561" y="2998034"/>
            <a:ext cx="3313313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272525"/>
                </a:solidFill>
                <a:effectLst/>
              </a:rPr>
              <a:t>Data Collection: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272525"/>
                </a:solidFill>
                <a:effectLst/>
              </a:rPr>
              <a:t>Gather historical parking data</a:t>
            </a:r>
            <a:endParaRPr lang="en-US" b="0" dirty="0">
              <a:effectLst/>
            </a:endParaRPr>
          </a:p>
          <a:p>
            <a:br>
              <a:rPr lang="en-US" sz="2000" b="0" dirty="0">
                <a:effectLst/>
              </a:rPr>
            </a:br>
            <a:endParaRPr lang="en-US" sz="2000" b="0" dirty="0">
              <a:effectLst/>
            </a:endParaRPr>
          </a:p>
          <a:p>
            <a:br>
              <a:rPr lang="en-US" sz="2000" dirty="0"/>
            </a:br>
            <a:endParaRPr lang="en-US" sz="2000" dirty="0"/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029F2234-C6A6-B5C3-C568-3E416870BE82}"/>
              </a:ext>
            </a:extLst>
          </p:cNvPr>
          <p:cNvSpPr/>
          <p:nvPr/>
        </p:nvSpPr>
        <p:spPr>
          <a:xfrm>
            <a:off x="7760712" y="4619390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3AD2C5-926F-F2CB-6FB9-8BDF8EBFF57C}"/>
              </a:ext>
            </a:extLst>
          </p:cNvPr>
          <p:cNvSpPr txBox="1"/>
          <p:nvPr/>
        </p:nvSpPr>
        <p:spPr>
          <a:xfrm>
            <a:off x="7899579" y="2848866"/>
            <a:ext cx="4155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rgbClr val="272525"/>
                </a:solidFill>
                <a:effectLst/>
              </a:rPr>
              <a:t>Data Preprocessing</a:t>
            </a:r>
            <a:r>
              <a:rPr lang="en-US" sz="1800" b="1" i="0" u="none" strike="noStrike" dirty="0">
                <a:solidFill>
                  <a:srgbClr val="272525"/>
                </a:solidFill>
                <a:effectLst/>
                <a:latin typeface="Arial" panose="020B0604020202020204" pitchFamily="34" charset="0"/>
              </a:rPr>
              <a:t>:</a:t>
            </a:r>
            <a:br>
              <a:rPr lang="en-US" dirty="0"/>
            </a:br>
            <a:r>
              <a:rPr lang="en-US" sz="1800" b="0" i="0" u="none" strike="noStrike" dirty="0">
                <a:solidFill>
                  <a:srgbClr val="272525"/>
                </a:solidFill>
                <a:effectLst/>
              </a:rPr>
              <a:t>Clean and preprocess the collected data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6EED65-7C7B-B657-AA44-9FD7B9D7F547}"/>
              </a:ext>
            </a:extLst>
          </p:cNvPr>
          <p:cNvSpPr txBox="1"/>
          <p:nvPr/>
        </p:nvSpPr>
        <p:spPr>
          <a:xfrm>
            <a:off x="2233562" y="5925466"/>
            <a:ext cx="4636128" cy="1818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272525"/>
                </a:solidFill>
                <a:effectLst/>
              </a:rPr>
              <a:t>Model Selection and Training</a:t>
            </a:r>
            <a:r>
              <a:rPr lang="en-US" sz="1800" b="1" i="0" u="none" strike="noStrike" dirty="0">
                <a:solidFill>
                  <a:srgbClr val="272525"/>
                </a:solidFill>
                <a:effectLst/>
              </a:rPr>
              <a:t>: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272525"/>
                </a:solidFill>
                <a:effectLst/>
              </a:rPr>
              <a:t>Select appropriate machine learning models for regression tasks, such as Linear Regression, Decision Trees.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179903-A15E-0F5B-E2D1-EF51B30A9604}"/>
              </a:ext>
            </a:extLst>
          </p:cNvPr>
          <p:cNvSpPr txBox="1"/>
          <p:nvPr/>
        </p:nvSpPr>
        <p:spPr>
          <a:xfrm>
            <a:off x="7899580" y="5925466"/>
            <a:ext cx="513833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272525"/>
                </a:solidFill>
                <a:effectLst/>
              </a:rPr>
              <a:t>Deployment: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272525"/>
                </a:solidFill>
                <a:effectLst/>
              </a:rPr>
              <a:t>Develop a web interface where users can input their location and desired time to receive parking availability predictions.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269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7D4FD-C6FB-ABE1-79DA-86B1CE8A1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3B7546F-D693-0B01-B6B9-0D5435568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75D43313-7936-6F82-C1F9-40141282C730}"/>
              </a:ext>
            </a:extLst>
          </p:cNvPr>
          <p:cNvSpPr/>
          <p:nvPr/>
        </p:nvSpPr>
        <p:spPr>
          <a:xfrm>
            <a:off x="-30775" y="35677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39F8A75-1E23-BD51-36FE-BA245B28B27A}"/>
              </a:ext>
            </a:extLst>
          </p:cNvPr>
          <p:cNvSpPr/>
          <p:nvPr/>
        </p:nvSpPr>
        <p:spPr>
          <a:xfrm>
            <a:off x="1893027" y="507106"/>
            <a:ext cx="72684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CFF905CE-6298-95BC-0D3D-2E2EB8EFCF2E}"/>
              </a:ext>
            </a:extLst>
          </p:cNvPr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D5C80953-E60F-DA57-F997-36A4E4661946}"/>
              </a:ext>
            </a:extLst>
          </p:cNvPr>
          <p:cNvSpPr/>
          <p:nvPr/>
        </p:nvSpPr>
        <p:spPr>
          <a:xfrm>
            <a:off x="2278932" y="2855476"/>
            <a:ext cx="4832866" cy="19000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2000" b="0" i="0" u="none" strike="noStrike" dirty="0">
                <a:solidFill>
                  <a:srgbClr val="272525"/>
                </a:solidFill>
                <a:effectLst/>
              </a:rPr>
              <a:t>The development of an e-waste facility locator addresses a critical need in managing electronic waste efficiently, promoting environmental sustainability, and fostering responsible recycling practices</a:t>
            </a:r>
            <a:endParaRPr lang="en-US" sz="2000" dirty="0">
              <a:cs typeface="Times New Roman" panose="02020603050405020304" pitchFamily="18" charset="0"/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B731E91A-8AB2-87F6-3BAF-BAEC0BE015DE}"/>
              </a:ext>
            </a:extLst>
          </p:cNvPr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4D5C9C01-095F-36C2-9EEA-08D6C8EB211A}"/>
              </a:ext>
            </a:extLst>
          </p:cNvPr>
          <p:cNvSpPr/>
          <p:nvPr/>
        </p:nvSpPr>
        <p:spPr>
          <a:xfrm>
            <a:off x="7760712" y="2955637"/>
            <a:ext cx="5055036" cy="23750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272525"/>
                </a:solidFill>
                <a:effectLst/>
              </a:rPr>
              <a:t>For startup investors, recognizing the potential of such ventures underscores the importance of investing in innovative solutions that align with environmental goals while offering promising returns on investment.</a:t>
            </a:r>
            <a:endParaRPr lang="en-US" sz="2000" b="0" dirty="0">
              <a:effectLst/>
            </a:endParaRPr>
          </a:p>
          <a:p>
            <a:br>
              <a:rPr lang="en-US" sz="2000" dirty="0"/>
            </a:br>
            <a:endParaRPr lang="en-US" sz="2000" dirty="0"/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69A4D017-A08B-548D-1AB9-891797C732DC}"/>
              </a:ext>
            </a:extLst>
          </p:cNvPr>
          <p:cNvSpPr/>
          <p:nvPr/>
        </p:nvSpPr>
        <p:spPr>
          <a:xfrm>
            <a:off x="2007218" y="4757856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</a:rPr>
              <a:t>Predicting Street Parking Availability</a:t>
            </a:r>
            <a:endParaRPr lang="en-US" sz="2000" b="0" dirty="0">
              <a:effectLst/>
            </a:endParaRPr>
          </a:p>
          <a:p>
            <a:br>
              <a:rPr lang="en-US" sz="3200" dirty="0"/>
            </a:b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C76C2A6A-9536-BE5E-299A-B78A673B2687}"/>
              </a:ext>
            </a:extLst>
          </p:cNvPr>
          <p:cNvSpPr/>
          <p:nvPr/>
        </p:nvSpPr>
        <p:spPr>
          <a:xfrm>
            <a:off x="2152549" y="1653826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E-waste Facility Locator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5D6C793B-44C3-D1C0-B3C9-CCC6EE66F163}"/>
              </a:ext>
            </a:extLst>
          </p:cNvPr>
          <p:cNvSpPr/>
          <p:nvPr/>
        </p:nvSpPr>
        <p:spPr>
          <a:xfrm>
            <a:off x="7760712" y="1672908"/>
            <a:ext cx="5277207" cy="878426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200" dirty="0"/>
          </a:p>
          <a:p>
            <a:r>
              <a:rPr lang="en-US" sz="3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Startup Management Strategy</a:t>
            </a:r>
            <a:br>
              <a:rPr lang="en-US" sz="2800" dirty="0"/>
            </a:b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F090E6-8F57-0720-BD6E-F0B13F97C41C}"/>
              </a:ext>
            </a:extLst>
          </p:cNvPr>
          <p:cNvSpPr txBox="1"/>
          <p:nvPr/>
        </p:nvSpPr>
        <p:spPr>
          <a:xfrm>
            <a:off x="2152550" y="5993724"/>
            <a:ext cx="4959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272525"/>
                </a:solidFill>
                <a:effectLst/>
              </a:rPr>
              <a:t>By accurately predicting parking availability, we can help reduce traffic congestion, lower vehicle emissions, and improve the overall quality of life in urban areas.</a:t>
            </a:r>
            <a:endParaRPr lang="en-US" sz="2000" b="0" dirty="0">
              <a:effectLst/>
            </a:endParaRPr>
          </a:p>
          <a:p>
            <a:br>
              <a:rPr lang="en-US" sz="2000" dirty="0"/>
            </a:br>
            <a:endParaRPr lang="en-US" sz="20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716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366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423061" y="3409373"/>
            <a:ext cx="3614260" cy="11473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</a:rPr>
              <a:t>Thank you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278932" y="2855476"/>
            <a:ext cx="4832866" cy="19000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760712" y="2955637"/>
            <a:ext cx="5055036" cy="23750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3677722"/>
            <a:ext cx="757106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Purpose of the Presentation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037993" y="4705350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presentation aims to elucidate the scope and intentions behind the E-waste Facility Locator and Interlink between Startup &amp; Investors Platform.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2037993" y="5666065"/>
            <a:ext cx="5166122" cy="1663184"/>
          </a:xfrm>
          <a:prstGeom prst="roundRect">
            <a:avLst>
              <a:gd name="adj" fmla="val 6012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2273975" y="5902047"/>
            <a:ext cx="316646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Environmental Growth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73975" y="6382464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Innovative solutions for sustainability and debris management.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5666065"/>
            <a:ext cx="5166122" cy="1663184"/>
          </a:xfrm>
          <a:prstGeom prst="roundRect">
            <a:avLst>
              <a:gd name="adj" fmla="val 6012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7662267" y="5902047"/>
            <a:ext cx="367700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Entrepreneurial Excellence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7662267" y="6382464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Strategies crafted for the success and agility of budding startups.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1440" y="-65485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818793" y="675322"/>
            <a:ext cx="833973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Overview of Mini Project Ideas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18793" y="1690211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Dive into an overview of initiatives that seek to revolutionize waste management and streamline startup operations.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43842" y="4293155"/>
            <a:ext cx="3833216" cy="272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ea typeface="p22-mackinac-pro" pitchFamily="34" charset="-122"/>
                <a:cs typeface="p22-mackinac-pro" pitchFamily="34" charset="-120"/>
              </a:rPr>
              <a:t>E-waste Locator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243842" y="5104924"/>
            <a:ext cx="4915018" cy="672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digital platform guiding disposal and recycling of electronic waste.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063133" y="4324706"/>
            <a:ext cx="225206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ea typeface="p22-mackinac-pro" pitchFamily="34" charset="-122"/>
                <a:cs typeface="p22-mackinac-pro" pitchFamily="34" charset="-120"/>
              </a:rPr>
              <a:t>Startup Strategy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063133" y="5043815"/>
            <a:ext cx="43966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toolkit fostering organizational and strategic growth for new ventures.</a:t>
            </a:r>
            <a:endParaRPr lang="en-US" sz="1750" dirty="0"/>
          </a:p>
        </p:txBody>
      </p:sp>
      <p:pic>
        <p:nvPicPr>
          <p:cNvPr id="10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0AFC63-B93E-EC57-4216-8D83369E244A}"/>
              </a:ext>
            </a:extLst>
          </p:cNvPr>
          <p:cNvSpPr txBox="1"/>
          <p:nvPr/>
        </p:nvSpPr>
        <p:spPr>
          <a:xfrm>
            <a:off x="10220919" y="4809738"/>
            <a:ext cx="42562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Predicting the availability of</a:t>
            </a:r>
          </a:p>
          <a:p>
            <a:r>
              <a:rPr lang="en-US" dirty="0"/>
              <a:t>street parking spots in a</a:t>
            </a:r>
          </a:p>
          <a:p>
            <a:r>
              <a:rPr lang="en-US" dirty="0"/>
              <a:t>given area at a specific time</a:t>
            </a:r>
          </a:p>
          <a:p>
            <a:r>
              <a:rPr lang="en-US" dirty="0"/>
              <a:t>involves creating a machine</a:t>
            </a:r>
          </a:p>
          <a:p>
            <a:r>
              <a:rPr lang="en-US" dirty="0"/>
              <a:t>learning model that can</a:t>
            </a:r>
          </a:p>
          <a:p>
            <a:r>
              <a:rPr lang="en-US" dirty="0"/>
              <a:t>finding an empty parking</a:t>
            </a:r>
          </a:p>
          <a:p>
            <a:r>
              <a:rPr lang="en-US" dirty="0"/>
              <a:t>spot at different locations</a:t>
            </a:r>
          </a:p>
          <a:p>
            <a:r>
              <a:rPr lang="en-US" dirty="0"/>
              <a:t>and times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999D36-8EA6-6E39-AB32-B4A3A186A98D}"/>
              </a:ext>
            </a:extLst>
          </p:cNvPr>
          <p:cNvSpPr txBox="1"/>
          <p:nvPr/>
        </p:nvSpPr>
        <p:spPr>
          <a:xfrm>
            <a:off x="10260904" y="3826430"/>
            <a:ext cx="4018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Predicting</a:t>
            </a:r>
          </a:p>
          <a:p>
            <a:r>
              <a:rPr lang="en-US" sz="2400" b="1" dirty="0"/>
              <a:t>Street Parking</a:t>
            </a:r>
          </a:p>
          <a:p>
            <a:r>
              <a:rPr lang="en-US" sz="2400" b="1" dirty="0"/>
              <a:t>Availability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-6227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r>
              <a:rPr lang="en-US" dirty="0"/>
              <a:t>5yhh</a:t>
            </a: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060626" y="193713"/>
            <a:ext cx="650914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1. E-waste Facility Locator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4310419" y="936696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Introducing a tech-solution to efficiently connect consumers with local e-waste facilities, promoting responsible disposal and recycling.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3810476" y="17377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r>
              <a:rPr lang="en-US" sz="2800" b="1" dirty="0"/>
              <a:t>1</a:t>
            </a:r>
          </a:p>
        </p:txBody>
      </p:sp>
      <p:sp>
        <p:nvSpPr>
          <p:cNvPr id="8" name="Text 4"/>
          <p:cNvSpPr/>
          <p:nvPr/>
        </p:nvSpPr>
        <p:spPr>
          <a:xfrm>
            <a:off x="4130040" y="3628905"/>
            <a:ext cx="678418" cy="457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4310419" y="1737716"/>
            <a:ext cx="308252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0" i="0" dirty="0">
                <a:effectLst/>
                <a:latin typeface="-apple-system"/>
              </a:rPr>
              <a:t>𝐋𝐨𝐜𝐚𝐭𝐢𝐨𝐧-𝐁𝐚𝐬𝐞𝐝 𝐄-𝐖𝐚𝐬𝐭𝐞 𝐅𝐚𝐜𝐢𝐥𝐢𝐭𝐲 𝐋𝐨𝐜𝐚𝐭𝐨𝐫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310419" y="2100258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effectLst/>
                <a:latin typeface="-apple-system"/>
              </a:rPr>
              <a:t>enables to find the nearest E-Waste Facility Center.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3748444" y="29459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3880127" y="2967905"/>
            <a:ext cx="1940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4397454" y="3002553"/>
            <a:ext cx="272188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0" i="0" dirty="0">
                <a:effectLst/>
                <a:latin typeface="-apple-system"/>
              </a:rPr>
              <a:t>𝐄𝐧𝐡𝐚𝐧𝐜𝐢𝐧𝐠 𝐅𝐚𝐜𝐢𝐥𝐢𝐭𝐲 𝐈𝐧𝐬𝐢𝐠𝐡𝐭𝐬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490799" y="3330662"/>
            <a:ext cx="9560481" cy="1503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effectLst/>
                <a:latin typeface="-apple-system"/>
              </a:rPr>
              <a:t>provides valuable insights to E-Waste Facility Centers with unstable customer interactions, helping them improve their services and operations.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3824228" y="400055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Text 12"/>
          <p:cNvSpPr/>
          <p:nvPr/>
        </p:nvSpPr>
        <p:spPr>
          <a:xfrm>
            <a:off x="3930372" y="3946039"/>
            <a:ext cx="1996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4372452" y="408087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0" i="0" dirty="0">
                <a:effectLst/>
                <a:latin typeface="-apple-system"/>
              </a:rPr>
              <a:t>𝐌𝐋 𝐚𝐧𝐝 𝐀𝐈-𝐃𝐫𝐢𝐯𝐞𝐧 𝐂𝐫𝐞𝐝𝐢𝐭 𝐏𝐨𝐢𝐧𝐭𝐬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4370486" y="4385217"/>
            <a:ext cx="10122754" cy="1994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effectLst/>
                <a:latin typeface="-apple-system"/>
              </a:rPr>
              <a:t>calculate credit points based on the quality and type of e-waste and the precious metals within it. Users can redeem these points for discounts, deals, coupons, and prizes in third-party apps.</a:t>
            </a:r>
            <a:endParaRPr lang="en-US" sz="1750" dirty="0"/>
          </a:p>
        </p:txBody>
      </p:sp>
      <p:sp>
        <p:nvSpPr>
          <p:cNvPr id="19" name="Shape 15"/>
          <p:cNvSpPr/>
          <p:nvPr/>
        </p:nvSpPr>
        <p:spPr>
          <a:xfrm flipH="1">
            <a:off x="3827442" y="5258067"/>
            <a:ext cx="466009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6"/>
          <p:cNvSpPr/>
          <p:nvPr/>
        </p:nvSpPr>
        <p:spPr>
          <a:xfrm>
            <a:off x="3955613" y="5258067"/>
            <a:ext cx="21002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4421622" y="5297354"/>
            <a:ext cx="23633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0" i="0" dirty="0">
                <a:effectLst/>
                <a:latin typeface="-apple-system"/>
              </a:rPr>
              <a:t>𝐑𝐚𝐢𝐬𝐢𝐧𝐠 𝐀𝐰𝐚𝐫𝐞𝐧𝐞𝐬𝐬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4421623" y="5640374"/>
            <a:ext cx="937557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effectLst/>
                <a:latin typeface="-apple-system"/>
              </a:rPr>
              <a:t> website doesn't stop at functionality – it also spreads awareness among users and citizens through up-to-date news articles.</a:t>
            </a:r>
          </a:p>
          <a:p>
            <a:pPr>
              <a:lnSpc>
                <a:spcPts val="2799"/>
              </a:lnSpc>
            </a:pPr>
            <a:endParaRPr lang="en-US" sz="2400" dirty="0"/>
          </a:p>
          <a:p>
            <a:pPr marL="0" indent="0">
              <a:lnSpc>
                <a:spcPts val="2799"/>
              </a:lnSpc>
              <a:buNone/>
            </a:pPr>
            <a:endParaRPr lang="en-US" sz="2800" b="1" dirty="0"/>
          </a:p>
        </p:txBody>
      </p:sp>
      <p:sp>
        <p:nvSpPr>
          <p:cNvPr id="23" name="Shape 15">
            <a:extLst>
              <a:ext uri="{FF2B5EF4-FFF2-40B4-BE49-F238E27FC236}">
                <a16:creationId xmlns:a16="http://schemas.microsoft.com/office/drawing/2014/main" id="{C13D6B03-7047-602C-FC43-BBF35B3C3EB7}"/>
              </a:ext>
            </a:extLst>
          </p:cNvPr>
          <p:cNvSpPr/>
          <p:nvPr/>
        </p:nvSpPr>
        <p:spPr>
          <a:xfrm flipH="1">
            <a:off x="3827442" y="6442643"/>
            <a:ext cx="466009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r>
              <a:rPr lang="en-US" sz="2800" b="1" dirty="0"/>
              <a:t>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6320EAA-9D24-34F6-0137-FA6466E91C5A}"/>
              </a:ext>
            </a:extLst>
          </p:cNvPr>
          <p:cNvSpPr txBox="1"/>
          <p:nvPr/>
        </p:nvSpPr>
        <p:spPr>
          <a:xfrm>
            <a:off x="4324170" y="6436114"/>
            <a:ext cx="52932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effectLst/>
                <a:latin typeface="-apple-system"/>
              </a:rPr>
              <a:t>𝐄𝐚𝐬𝐲 𝐁𝐨𝐨𝐤𝐢𝐧𝐠 𝐨𝐟 𝐄-𝐖𝐚𝐬𝐭𝐞 𝐏𝐢𝐜𝐤𝐮𝐩𝐬</a:t>
            </a:r>
            <a:endParaRPr lang="en-US" sz="2400" dirty="0">
              <a:latin typeface="-apple-system"/>
            </a:endParaRPr>
          </a:p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8D717F-813C-51A7-FB88-49D7D9C795E9}"/>
              </a:ext>
            </a:extLst>
          </p:cNvPr>
          <p:cNvSpPr txBox="1"/>
          <p:nvPr/>
        </p:nvSpPr>
        <p:spPr>
          <a:xfrm>
            <a:off x="4372452" y="6842360"/>
            <a:ext cx="9678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Schedule appointments for E-Waste pickups effortlessly. AI and ML algorithms classify uploaded images of the devices, ensuring the right vehicle is dispatched for collection.</a:t>
            </a:r>
            <a:br>
              <a:rPr lang="en-US" b="0" i="0" dirty="0">
                <a:effectLst/>
                <a:latin typeface="-apple-system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282" y="595"/>
            <a:ext cx="14630400" cy="896862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r>
              <a:rPr lang="en-US" sz="180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Community Forums of Discussion Boards</a:t>
            </a:r>
            <a:endParaRPr lang="en-US" sz="1800" dirty="0"/>
          </a:p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8188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449967" y="427673"/>
            <a:ext cx="3572589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Solution Approach</a:t>
            </a:r>
            <a:endParaRPr lang="en-US" sz="3062" dirty="0"/>
          </a:p>
        </p:txBody>
      </p:sp>
      <p:sp>
        <p:nvSpPr>
          <p:cNvPr id="6" name="Text 2"/>
          <p:cNvSpPr/>
          <p:nvPr/>
        </p:nvSpPr>
        <p:spPr>
          <a:xfrm>
            <a:off x="5449967" y="1146929"/>
            <a:ext cx="7388066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you can create a more comprehensive and engaging e-waste facility locator platform that not only helps users find disposal but also encourages active participation in e-waste recycling efforts.</a:t>
            </a:r>
            <a:endParaRPr lang="en-US" sz="1225" dirty="0"/>
          </a:p>
        </p:txBody>
      </p:sp>
      <p:sp>
        <p:nvSpPr>
          <p:cNvPr id="7" name="Shape 3"/>
          <p:cNvSpPr/>
          <p:nvPr/>
        </p:nvSpPr>
        <p:spPr>
          <a:xfrm>
            <a:off x="5667732" y="1819275"/>
            <a:ext cx="45719" cy="4728329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5858173" y="2100084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5"/>
          <p:cNvSpPr/>
          <p:nvPr/>
        </p:nvSpPr>
        <p:spPr>
          <a:xfrm>
            <a:off x="5508248" y="1940719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5635764" y="1969770"/>
            <a:ext cx="9477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1837" dirty="0"/>
          </a:p>
        </p:txBody>
      </p:sp>
      <p:sp>
        <p:nvSpPr>
          <p:cNvPr id="11" name="Text 7"/>
          <p:cNvSpPr/>
          <p:nvPr/>
        </p:nvSpPr>
        <p:spPr>
          <a:xfrm>
            <a:off x="6538674" y="1974771"/>
            <a:ext cx="2592586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</a:t>
            </a:r>
            <a:r>
              <a:rPr lang="en-US" sz="2000" b="1" i="0" dirty="0">
                <a:effectLst/>
              </a:rPr>
              <a:t>find the nearest E-Waste Facility Center</a:t>
            </a: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 </a:t>
            </a:r>
            <a:endParaRPr lang="en-US" sz="2000" b="1" dirty="0"/>
          </a:p>
        </p:txBody>
      </p:sp>
      <p:sp>
        <p:nvSpPr>
          <p:cNvPr id="12" name="Shape 8"/>
          <p:cNvSpPr/>
          <p:nvPr/>
        </p:nvSpPr>
        <p:spPr>
          <a:xfrm>
            <a:off x="5858173" y="2809577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9"/>
          <p:cNvSpPr/>
          <p:nvPr/>
        </p:nvSpPr>
        <p:spPr>
          <a:xfrm>
            <a:off x="5508248" y="2650212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5615285" y="2679263"/>
            <a:ext cx="13585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1837" dirty="0"/>
          </a:p>
        </p:txBody>
      </p:sp>
      <p:sp>
        <p:nvSpPr>
          <p:cNvPr id="15" name="Text 11"/>
          <p:cNvSpPr/>
          <p:nvPr/>
        </p:nvSpPr>
        <p:spPr>
          <a:xfrm>
            <a:off x="6538674" y="2684264"/>
            <a:ext cx="1905476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14"/>
              </a:lnSpc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Gamification Elements</a:t>
            </a:r>
            <a:endParaRPr lang="en-US" sz="2000" dirty="0"/>
          </a:p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16" name="Shape 12"/>
          <p:cNvSpPr/>
          <p:nvPr/>
        </p:nvSpPr>
        <p:spPr>
          <a:xfrm>
            <a:off x="5858173" y="3519071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3"/>
          <p:cNvSpPr/>
          <p:nvPr/>
        </p:nvSpPr>
        <p:spPr>
          <a:xfrm>
            <a:off x="5508248" y="3359706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4"/>
          <p:cNvSpPr/>
          <p:nvPr/>
        </p:nvSpPr>
        <p:spPr>
          <a:xfrm>
            <a:off x="5613261" y="3388757"/>
            <a:ext cx="139779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1837" dirty="0"/>
          </a:p>
        </p:txBody>
      </p:sp>
      <p:sp>
        <p:nvSpPr>
          <p:cNvPr id="19" name="Text 15"/>
          <p:cNvSpPr/>
          <p:nvPr/>
        </p:nvSpPr>
        <p:spPr>
          <a:xfrm>
            <a:off x="6538674" y="3393758"/>
            <a:ext cx="393465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14"/>
              </a:lnSpc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Notification System</a:t>
            </a:r>
            <a:endParaRPr lang="en-US" sz="2000" dirty="0"/>
          </a:p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20" name="Shape 16"/>
          <p:cNvSpPr/>
          <p:nvPr/>
        </p:nvSpPr>
        <p:spPr>
          <a:xfrm>
            <a:off x="5858173" y="4228564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7"/>
          <p:cNvSpPr/>
          <p:nvPr/>
        </p:nvSpPr>
        <p:spPr>
          <a:xfrm>
            <a:off x="5508248" y="4069199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18"/>
          <p:cNvSpPr/>
          <p:nvPr/>
        </p:nvSpPr>
        <p:spPr>
          <a:xfrm>
            <a:off x="5609689" y="4098250"/>
            <a:ext cx="147042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1837" dirty="0"/>
          </a:p>
        </p:txBody>
      </p:sp>
      <p:sp>
        <p:nvSpPr>
          <p:cNvPr id="23" name="Text 19"/>
          <p:cNvSpPr/>
          <p:nvPr/>
        </p:nvSpPr>
        <p:spPr>
          <a:xfrm>
            <a:off x="6538674" y="4103251"/>
            <a:ext cx="4446865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24" name="Shape 20"/>
          <p:cNvSpPr/>
          <p:nvPr/>
        </p:nvSpPr>
        <p:spPr>
          <a:xfrm>
            <a:off x="5858173" y="4938058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1"/>
          <p:cNvSpPr/>
          <p:nvPr/>
        </p:nvSpPr>
        <p:spPr>
          <a:xfrm>
            <a:off x="5508248" y="4778692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2"/>
          <p:cNvSpPr/>
          <p:nvPr/>
        </p:nvSpPr>
        <p:spPr>
          <a:xfrm>
            <a:off x="5616595" y="4807744"/>
            <a:ext cx="133231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5</a:t>
            </a:r>
            <a:endParaRPr lang="en-US" sz="1837" dirty="0"/>
          </a:p>
        </p:txBody>
      </p:sp>
      <p:sp>
        <p:nvSpPr>
          <p:cNvPr id="27" name="Text 23"/>
          <p:cNvSpPr/>
          <p:nvPr/>
        </p:nvSpPr>
        <p:spPr>
          <a:xfrm>
            <a:off x="6538674" y="4812744"/>
            <a:ext cx="2192298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28" name="Shape 24"/>
          <p:cNvSpPr/>
          <p:nvPr/>
        </p:nvSpPr>
        <p:spPr>
          <a:xfrm>
            <a:off x="5858173" y="5647551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5"/>
          <p:cNvSpPr/>
          <p:nvPr/>
        </p:nvSpPr>
        <p:spPr>
          <a:xfrm>
            <a:off x="5508248" y="5488186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6"/>
          <p:cNvSpPr/>
          <p:nvPr/>
        </p:nvSpPr>
        <p:spPr>
          <a:xfrm>
            <a:off x="5610523" y="5517237"/>
            <a:ext cx="145375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6</a:t>
            </a:r>
            <a:endParaRPr lang="en-US" sz="1837" dirty="0"/>
          </a:p>
        </p:txBody>
      </p:sp>
      <p:sp>
        <p:nvSpPr>
          <p:cNvPr id="31" name="Text 27"/>
          <p:cNvSpPr/>
          <p:nvPr/>
        </p:nvSpPr>
        <p:spPr>
          <a:xfrm>
            <a:off x="6538674" y="5522238"/>
            <a:ext cx="194048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32" name="Shape 28"/>
          <p:cNvSpPr/>
          <p:nvPr/>
        </p:nvSpPr>
        <p:spPr>
          <a:xfrm>
            <a:off x="5858173" y="6357045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29"/>
          <p:cNvSpPr/>
          <p:nvPr/>
        </p:nvSpPr>
        <p:spPr>
          <a:xfrm>
            <a:off x="5508248" y="6197679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0"/>
          <p:cNvSpPr/>
          <p:nvPr/>
        </p:nvSpPr>
        <p:spPr>
          <a:xfrm>
            <a:off x="5618262" y="6226731"/>
            <a:ext cx="129778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7</a:t>
            </a:r>
            <a:endParaRPr lang="en-US" sz="1837" dirty="0"/>
          </a:p>
        </p:txBody>
      </p:sp>
      <p:sp>
        <p:nvSpPr>
          <p:cNvPr id="35" name="Text 31"/>
          <p:cNvSpPr/>
          <p:nvPr/>
        </p:nvSpPr>
        <p:spPr>
          <a:xfrm>
            <a:off x="6436400" y="5466977"/>
            <a:ext cx="1719740" cy="4323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Social Sharing</a:t>
            </a:r>
            <a:endParaRPr lang="en-US" sz="2000" dirty="0"/>
          </a:p>
        </p:txBody>
      </p:sp>
      <p:sp>
        <p:nvSpPr>
          <p:cNvPr id="38" name="Text 34"/>
          <p:cNvSpPr/>
          <p:nvPr/>
        </p:nvSpPr>
        <p:spPr>
          <a:xfrm>
            <a:off x="5605998" y="6936224"/>
            <a:ext cx="15442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endParaRPr lang="en-US" sz="1837" dirty="0"/>
          </a:p>
        </p:txBody>
      </p:sp>
      <p:sp>
        <p:nvSpPr>
          <p:cNvPr id="39" name="Text 35"/>
          <p:cNvSpPr/>
          <p:nvPr/>
        </p:nvSpPr>
        <p:spPr>
          <a:xfrm>
            <a:off x="6509564" y="4835292"/>
            <a:ext cx="1436131" cy="2867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Live Chat Bot Support</a:t>
            </a:r>
            <a:endParaRPr lang="en-US" sz="2000" dirty="0"/>
          </a:p>
        </p:txBody>
      </p:sp>
      <p:sp>
        <p:nvSpPr>
          <p:cNvPr id="42" name="Text 38"/>
          <p:cNvSpPr/>
          <p:nvPr/>
        </p:nvSpPr>
        <p:spPr>
          <a:xfrm>
            <a:off x="5609927" y="7645718"/>
            <a:ext cx="146566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endParaRPr lang="en-US" sz="1837" dirty="0"/>
          </a:p>
        </p:txBody>
      </p:sp>
      <p:sp>
        <p:nvSpPr>
          <p:cNvPr id="43" name="Text 39"/>
          <p:cNvSpPr/>
          <p:nvPr/>
        </p:nvSpPr>
        <p:spPr>
          <a:xfrm>
            <a:off x="6368266" y="6254829"/>
            <a:ext cx="3350895" cy="5782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000" b="1" i="0" dirty="0">
                <a:effectLst/>
              </a:rPr>
              <a:t>Schedule appointments for E-Waste pickups </a:t>
            </a:r>
            <a:endParaRPr lang="en-US" sz="2000" b="1" dirty="0"/>
          </a:p>
        </p:txBody>
      </p:sp>
      <p:sp>
        <p:nvSpPr>
          <p:cNvPr id="44" name="Text 40"/>
          <p:cNvSpPr/>
          <p:nvPr/>
        </p:nvSpPr>
        <p:spPr>
          <a:xfrm>
            <a:off x="6538674" y="7986951"/>
            <a:ext cx="629935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234803-3B76-1A12-62AA-EA25D22C671D}"/>
              </a:ext>
            </a:extLst>
          </p:cNvPr>
          <p:cNvSpPr txBox="1"/>
          <p:nvPr/>
        </p:nvSpPr>
        <p:spPr>
          <a:xfrm>
            <a:off x="6402527" y="4023152"/>
            <a:ext cx="451931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Community Forums of Discussion Boards</a:t>
            </a:r>
            <a:endParaRPr lang="en-US" sz="20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304800"/>
            <a:ext cx="14630400" cy="85344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4446" y="621804"/>
            <a:ext cx="7692628" cy="21041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14"/>
              </a:lnSpc>
              <a:buNone/>
            </a:pPr>
            <a:r>
              <a:rPr lang="en-US" sz="457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2. Interlink between startup and investors </a:t>
            </a:r>
            <a:endParaRPr lang="en-US" sz="4572" dirty="0"/>
          </a:p>
        </p:txBody>
      </p:sp>
      <p:sp>
        <p:nvSpPr>
          <p:cNvPr id="6" name="Text 2"/>
          <p:cNvSpPr/>
          <p:nvPr/>
        </p:nvSpPr>
        <p:spPr>
          <a:xfrm>
            <a:off x="6044446" y="2524842"/>
            <a:ext cx="7692628" cy="256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effectLst/>
              </a:rPr>
              <a:t>In the fast-paced world of entrepreneurship, startups often struggle to find suitable investors who share their vision and can fuel their growth.</a:t>
            </a:r>
          </a:p>
          <a:p>
            <a:pPr algn="l"/>
            <a:endParaRPr lang="en-US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The startup-investor landscape is fragmented, lacking a centralized platform for efficient connections and collaboration</a:t>
            </a:r>
            <a:r>
              <a:rPr lang="en-US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Focus on Facilitating Efficient Collaboration and Growth.</a:t>
            </a:r>
            <a:endParaRPr lang="en-US" i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8" name="Text 4"/>
          <p:cNvSpPr/>
          <p:nvPr/>
        </p:nvSpPr>
        <p:spPr>
          <a:xfrm>
            <a:off x="6259830" y="6619161"/>
            <a:ext cx="213955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gs</a:t>
            </a:r>
            <a:endParaRPr lang="en-US" sz="1152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933027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99330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831907" y="290513"/>
            <a:ext cx="3671649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Developing Process of interlink between startup and investors</a:t>
            </a:r>
            <a:endParaRPr lang="en-US" sz="3062" dirty="0"/>
          </a:p>
        </p:txBody>
      </p:sp>
      <p:sp>
        <p:nvSpPr>
          <p:cNvPr id="6" name="Shape 2"/>
          <p:cNvSpPr/>
          <p:nvPr/>
        </p:nvSpPr>
        <p:spPr>
          <a:xfrm>
            <a:off x="5667732" y="1146929"/>
            <a:ext cx="31075" cy="8358426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5858173" y="1427738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5508248" y="126837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5635764" y="1297424"/>
            <a:ext cx="9477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1837" dirty="0"/>
          </a:p>
        </p:txBody>
      </p:sp>
      <p:sp>
        <p:nvSpPr>
          <p:cNvPr id="10" name="Text 6"/>
          <p:cNvSpPr/>
          <p:nvPr/>
        </p:nvSpPr>
        <p:spPr>
          <a:xfrm>
            <a:off x="6538674" y="1302425"/>
            <a:ext cx="158234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Market Research</a:t>
            </a:r>
            <a:endParaRPr lang="en-US" sz="1531" dirty="0"/>
          </a:p>
        </p:txBody>
      </p:sp>
      <p:sp>
        <p:nvSpPr>
          <p:cNvPr id="11" name="Shape 7"/>
          <p:cNvSpPr/>
          <p:nvPr/>
        </p:nvSpPr>
        <p:spPr>
          <a:xfrm>
            <a:off x="5858173" y="2137231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8"/>
          <p:cNvSpPr/>
          <p:nvPr/>
        </p:nvSpPr>
        <p:spPr>
          <a:xfrm>
            <a:off x="5508248" y="1977866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5615285" y="2006917"/>
            <a:ext cx="13585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1837" dirty="0"/>
          </a:p>
        </p:txBody>
      </p:sp>
      <p:sp>
        <p:nvSpPr>
          <p:cNvPr id="14" name="Text 10"/>
          <p:cNvSpPr/>
          <p:nvPr/>
        </p:nvSpPr>
        <p:spPr>
          <a:xfrm>
            <a:off x="6538674" y="2011918"/>
            <a:ext cx="3328988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Choose the Right Technology Stack</a:t>
            </a:r>
            <a:endParaRPr lang="en-US" sz="1531" dirty="0"/>
          </a:p>
        </p:txBody>
      </p:sp>
      <p:sp>
        <p:nvSpPr>
          <p:cNvPr id="15" name="Shape 11"/>
          <p:cNvSpPr/>
          <p:nvPr/>
        </p:nvSpPr>
        <p:spPr>
          <a:xfrm>
            <a:off x="5858173" y="2846725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2"/>
          <p:cNvSpPr/>
          <p:nvPr/>
        </p:nvSpPr>
        <p:spPr>
          <a:xfrm>
            <a:off x="5508248" y="2687360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3"/>
          <p:cNvSpPr/>
          <p:nvPr/>
        </p:nvSpPr>
        <p:spPr>
          <a:xfrm>
            <a:off x="5613261" y="2716411"/>
            <a:ext cx="139779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1837" dirty="0"/>
          </a:p>
        </p:txBody>
      </p:sp>
      <p:sp>
        <p:nvSpPr>
          <p:cNvPr id="18" name="Text 14"/>
          <p:cNvSpPr/>
          <p:nvPr/>
        </p:nvSpPr>
        <p:spPr>
          <a:xfrm>
            <a:off x="6538674" y="2721412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Design UI</a:t>
            </a:r>
            <a:endParaRPr lang="en-US" sz="1531" dirty="0"/>
          </a:p>
        </p:txBody>
      </p:sp>
      <p:sp>
        <p:nvSpPr>
          <p:cNvPr id="19" name="Shape 15"/>
          <p:cNvSpPr/>
          <p:nvPr/>
        </p:nvSpPr>
        <p:spPr>
          <a:xfrm>
            <a:off x="5858173" y="3556218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6"/>
          <p:cNvSpPr/>
          <p:nvPr/>
        </p:nvSpPr>
        <p:spPr>
          <a:xfrm>
            <a:off x="5508248" y="339685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7"/>
          <p:cNvSpPr/>
          <p:nvPr/>
        </p:nvSpPr>
        <p:spPr>
          <a:xfrm>
            <a:off x="5609689" y="3425904"/>
            <a:ext cx="147042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1837" dirty="0"/>
          </a:p>
        </p:txBody>
      </p:sp>
      <p:sp>
        <p:nvSpPr>
          <p:cNvPr id="22" name="Text 18"/>
          <p:cNvSpPr/>
          <p:nvPr/>
        </p:nvSpPr>
        <p:spPr>
          <a:xfrm>
            <a:off x="6538674" y="3430905"/>
            <a:ext cx="1568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Database Design</a:t>
            </a:r>
            <a:endParaRPr lang="en-US" sz="1531" dirty="0"/>
          </a:p>
        </p:txBody>
      </p:sp>
      <p:sp>
        <p:nvSpPr>
          <p:cNvPr id="23" name="Shape 19"/>
          <p:cNvSpPr/>
          <p:nvPr/>
        </p:nvSpPr>
        <p:spPr>
          <a:xfrm>
            <a:off x="5858173" y="4265712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0"/>
          <p:cNvSpPr/>
          <p:nvPr/>
        </p:nvSpPr>
        <p:spPr>
          <a:xfrm>
            <a:off x="5508248" y="410634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1"/>
          <p:cNvSpPr/>
          <p:nvPr/>
        </p:nvSpPr>
        <p:spPr>
          <a:xfrm>
            <a:off x="5616595" y="4135398"/>
            <a:ext cx="133231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5</a:t>
            </a:r>
            <a:endParaRPr lang="en-US" sz="1837" dirty="0"/>
          </a:p>
        </p:txBody>
      </p:sp>
      <p:sp>
        <p:nvSpPr>
          <p:cNvPr id="26" name="Text 22"/>
          <p:cNvSpPr/>
          <p:nvPr/>
        </p:nvSpPr>
        <p:spPr>
          <a:xfrm>
            <a:off x="6538674" y="4140398"/>
            <a:ext cx="372749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Authentication and Authorization</a:t>
            </a:r>
            <a:endParaRPr lang="en-US" sz="1531" dirty="0"/>
          </a:p>
        </p:txBody>
      </p:sp>
      <p:sp>
        <p:nvSpPr>
          <p:cNvPr id="27" name="Shape 23"/>
          <p:cNvSpPr/>
          <p:nvPr/>
        </p:nvSpPr>
        <p:spPr>
          <a:xfrm>
            <a:off x="5858173" y="4975205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4"/>
          <p:cNvSpPr/>
          <p:nvPr/>
        </p:nvSpPr>
        <p:spPr>
          <a:xfrm>
            <a:off x="5508248" y="4815840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5"/>
          <p:cNvSpPr/>
          <p:nvPr/>
        </p:nvSpPr>
        <p:spPr>
          <a:xfrm>
            <a:off x="5610523" y="4844891"/>
            <a:ext cx="145375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6</a:t>
            </a:r>
            <a:endParaRPr lang="en-US" sz="1837" dirty="0"/>
          </a:p>
        </p:txBody>
      </p:sp>
      <p:sp>
        <p:nvSpPr>
          <p:cNvPr id="30" name="Text 26"/>
          <p:cNvSpPr/>
          <p:nvPr/>
        </p:nvSpPr>
        <p:spPr>
          <a:xfrm>
            <a:off x="6538674" y="4849892"/>
            <a:ext cx="411611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Pitch Submission and Matching Algorithms</a:t>
            </a:r>
            <a:endParaRPr lang="en-US" sz="1531" dirty="0"/>
          </a:p>
        </p:txBody>
      </p:sp>
      <p:sp>
        <p:nvSpPr>
          <p:cNvPr id="31" name="Shape 27"/>
          <p:cNvSpPr/>
          <p:nvPr/>
        </p:nvSpPr>
        <p:spPr>
          <a:xfrm>
            <a:off x="5858173" y="5684699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28"/>
          <p:cNvSpPr/>
          <p:nvPr/>
        </p:nvSpPr>
        <p:spPr>
          <a:xfrm>
            <a:off x="5508248" y="552533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29"/>
          <p:cNvSpPr/>
          <p:nvPr/>
        </p:nvSpPr>
        <p:spPr>
          <a:xfrm>
            <a:off x="5618262" y="5554385"/>
            <a:ext cx="129778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7</a:t>
            </a:r>
            <a:endParaRPr lang="en-US" sz="1837" dirty="0"/>
          </a:p>
        </p:txBody>
      </p:sp>
      <p:sp>
        <p:nvSpPr>
          <p:cNvPr id="34" name="Text 30"/>
          <p:cNvSpPr/>
          <p:nvPr/>
        </p:nvSpPr>
        <p:spPr>
          <a:xfrm>
            <a:off x="6538674" y="5559385"/>
            <a:ext cx="172938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Messaging System</a:t>
            </a:r>
            <a:endParaRPr lang="en-US" sz="1531" dirty="0"/>
          </a:p>
        </p:txBody>
      </p:sp>
      <p:sp>
        <p:nvSpPr>
          <p:cNvPr id="35" name="Shape 31"/>
          <p:cNvSpPr/>
          <p:nvPr/>
        </p:nvSpPr>
        <p:spPr>
          <a:xfrm>
            <a:off x="5858173" y="6394192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2"/>
          <p:cNvSpPr/>
          <p:nvPr/>
        </p:nvSpPr>
        <p:spPr>
          <a:xfrm>
            <a:off x="5508248" y="623482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3"/>
          <p:cNvSpPr/>
          <p:nvPr/>
        </p:nvSpPr>
        <p:spPr>
          <a:xfrm>
            <a:off x="5605998" y="6263878"/>
            <a:ext cx="15442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8</a:t>
            </a:r>
            <a:endParaRPr lang="en-US" sz="1837" dirty="0"/>
          </a:p>
        </p:txBody>
      </p:sp>
      <p:sp>
        <p:nvSpPr>
          <p:cNvPr id="38" name="Text 34"/>
          <p:cNvSpPr/>
          <p:nvPr/>
        </p:nvSpPr>
        <p:spPr>
          <a:xfrm>
            <a:off x="6538674" y="6268879"/>
            <a:ext cx="2290167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Document Management</a:t>
            </a:r>
            <a:endParaRPr lang="en-US" sz="1531" dirty="0"/>
          </a:p>
        </p:txBody>
      </p:sp>
      <p:sp>
        <p:nvSpPr>
          <p:cNvPr id="39" name="Shape 35"/>
          <p:cNvSpPr/>
          <p:nvPr/>
        </p:nvSpPr>
        <p:spPr>
          <a:xfrm>
            <a:off x="5858173" y="7103685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6"/>
          <p:cNvSpPr/>
          <p:nvPr/>
        </p:nvSpPr>
        <p:spPr>
          <a:xfrm>
            <a:off x="5508248" y="6944320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Text 37"/>
          <p:cNvSpPr/>
          <p:nvPr/>
        </p:nvSpPr>
        <p:spPr>
          <a:xfrm>
            <a:off x="5609927" y="6973372"/>
            <a:ext cx="146566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9</a:t>
            </a:r>
            <a:endParaRPr lang="en-US" sz="1837" dirty="0"/>
          </a:p>
        </p:txBody>
      </p:sp>
      <p:sp>
        <p:nvSpPr>
          <p:cNvPr id="42" name="Text 38"/>
          <p:cNvSpPr/>
          <p:nvPr/>
        </p:nvSpPr>
        <p:spPr>
          <a:xfrm>
            <a:off x="6538674" y="6978372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Testing</a:t>
            </a:r>
            <a:endParaRPr lang="en-US" sz="1531" dirty="0"/>
          </a:p>
        </p:txBody>
      </p:sp>
      <p:sp>
        <p:nvSpPr>
          <p:cNvPr id="43" name="Shape 39"/>
          <p:cNvSpPr/>
          <p:nvPr/>
        </p:nvSpPr>
        <p:spPr>
          <a:xfrm>
            <a:off x="5858173" y="7813179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0"/>
          <p:cNvSpPr/>
          <p:nvPr/>
        </p:nvSpPr>
        <p:spPr>
          <a:xfrm>
            <a:off x="5508248" y="7653814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Text 41"/>
          <p:cNvSpPr/>
          <p:nvPr/>
        </p:nvSpPr>
        <p:spPr>
          <a:xfrm>
            <a:off x="5552301" y="7682865"/>
            <a:ext cx="261699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10</a:t>
            </a:r>
            <a:endParaRPr lang="en-US" sz="1837" dirty="0"/>
          </a:p>
        </p:txBody>
      </p:sp>
      <p:sp>
        <p:nvSpPr>
          <p:cNvPr id="46" name="Text 42"/>
          <p:cNvSpPr/>
          <p:nvPr/>
        </p:nvSpPr>
        <p:spPr>
          <a:xfrm>
            <a:off x="6538674" y="7687866"/>
            <a:ext cx="2595324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Support and Feedback</a:t>
            </a:r>
            <a:endParaRPr lang="en-US" sz="1531" dirty="0"/>
          </a:p>
        </p:txBody>
      </p:sp>
      <p:sp>
        <p:nvSpPr>
          <p:cNvPr id="47" name="Shape 43"/>
          <p:cNvSpPr/>
          <p:nvPr/>
        </p:nvSpPr>
        <p:spPr>
          <a:xfrm>
            <a:off x="5858173" y="8522672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4"/>
          <p:cNvSpPr/>
          <p:nvPr/>
        </p:nvSpPr>
        <p:spPr>
          <a:xfrm>
            <a:off x="5508248" y="836330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Text 45"/>
          <p:cNvSpPr/>
          <p:nvPr/>
        </p:nvSpPr>
        <p:spPr>
          <a:xfrm>
            <a:off x="5587425" y="8392358"/>
            <a:ext cx="191572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11</a:t>
            </a:r>
            <a:endParaRPr lang="en-US" sz="1837" dirty="0"/>
          </a:p>
        </p:txBody>
      </p:sp>
      <p:sp>
        <p:nvSpPr>
          <p:cNvPr id="50" name="Text 46"/>
          <p:cNvSpPr/>
          <p:nvPr/>
        </p:nvSpPr>
        <p:spPr>
          <a:xfrm>
            <a:off x="6538674" y="8397359"/>
            <a:ext cx="187666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Iterate and Improve</a:t>
            </a:r>
            <a:endParaRPr lang="en-US" sz="1531" dirty="0"/>
          </a:p>
        </p:txBody>
      </p:sp>
      <p:sp>
        <p:nvSpPr>
          <p:cNvPr id="51" name="Shape 47"/>
          <p:cNvSpPr/>
          <p:nvPr/>
        </p:nvSpPr>
        <p:spPr>
          <a:xfrm>
            <a:off x="5858173" y="9232166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48"/>
          <p:cNvSpPr/>
          <p:nvPr/>
        </p:nvSpPr>
        <p:spPr>
          <a:xfrm>
            <a:off x="5508248" y="9072801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Text 49"/>
          <p:cNvSpPr/>
          <p:nvPr/>
        </p:nvSpPr>
        <p:spPr>
          <a:xfrm>
            <a:off x="5567898" y="9101852"/>
            <a:ext cx="230505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12</a:t>
            </a:r>
            <a:endParaRPr lang="en-US" sz="1837" dirty="0"/>
          </a:p>
        </p:txBody>
      </p:sp>
      <p:sp>
        <p:nvSpPr>
          <p:cNvPr id="54" name="Text 50"/>
          <p:cNvSpPr/>
          <p:nvPr/>
        </p:nvSpPr>
        <p:spPr>
          <a:xfrm>
            <a:off x="6538674" y="9106853"/>
            <a:ext cx="2005489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Community Building</a:t>
            </a:r>
            <a:endParaRPr lang="en-US" sz="153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43840" y="792479"/>
            <a:ext cx="14295120" cy="7327583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2037993" y="134373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Interface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237136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Homepage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:- 1.Clean Landing Page 2. Navigation Bar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281559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 Profile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User Dashboard 2. Profile Customization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325981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Pitch Submission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Form Interface 2. Validation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370403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Investor Interaction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Expression of interest 2. Match Pitches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14825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Notifications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Real-time alerts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459247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Messaging system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:- 1.Inbox design 2. Threaded Conversations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503670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502497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Feedback Mechanism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Rating System 2. User Surveys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393394" y="5568196"/>
            <a:ext cx="10199013" cy="7123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Analytics Dashboard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Metrics Display 2. Data Visualization 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037993" y="653045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6518A-3FB1-E007-37F6-5E729FF32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207D382-F786-8BDF-9C0F-DF582D199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CE3DFF15-0736-FB9C-02A5-4AFA02C6D983}"/>
              </a:ext>
            </a:extLst>
          </p:cNvPr>
          <p:cNvSpPr/>
          <p:nvPr/>
        </p:nvSpPr>
        <p:spPr>
          <a:xfrm>
            <a:off x="2375972" y="3281956"/>
            <a:ext cx="9587428" cy="426473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ABB7F47-0AFE-A4CD-625C-EEC3C000CC67}"/>
              </a:ext>
            </a:extLst>
          </p:cNvPr>
          <p:cNvSpPr/>
          <p:nvPr/>
        </p:nvSpPr>
        <p:spPr>
          <a:xfrm>
            <a:off x="1893027" y="507106"/>
            <a:ext cx="72684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9A55BD5E-AE23-BF0C-7FEA-28CE0800A0B3}"/>
              </a:ext>
            </a:extLst>
          </p:cNvPr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6C37364B-3E77-3C43-1E4C-FC6566719B08}"/>
              </a:ext>
            </a:extLst>
          </p:cNvPr>
          <p:cNvSpPr/>
          <p:nvPr/>
        </p:nvSpPr>
        <p:spPr>
          <a:xfrm>
            <a:off x="2278932" y="2855476"/>
            <a:ext cx="4832866" cy="19000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7B8971AC-A29C-A3E0-ADF1-9C4C0E78B597}"/>
              </a:ext>
            </a:extLst>
          </p:cNvPr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70E335E-EA01-7736-B2E0-2E9C2031008F}"/>
              </a:ext>
            </a:extLst>
          </p:cNvPr>
          <p:cNvSpPr/>
          <p:nvPr/>
        </p:nvSpPr>
        <p:spPr>
          <a:xfrm>
            <a:off x="7760712" y="2955637"/>
            <a:ext cx="5055036" cy="23750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C473B16-BC36-4D4A-841A-2F547339B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655" y="3357588"/>
            <a:ext cx="7515146" cy="3657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E8305D-F903-322C-9DC3-8D49C655FC49}"/>
              </a:ext>
            </a:extLst>
          </p:cNvPr>
          <p:cNvSpPr txBox="1"/>
          <p:nvPr/>
        </p:nvSpPr>
        <p:spPr>
          <a:xfrm>
            <a:off x="2662361" y="1805715"/>
            <a:ext cx="6801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</a:rPr>
              <a:t>3</a:t>
            </a:r>
            <a:r>
              <a:rPr lang="en-US" sz="2800" b="1" i="0" u="none" strike="noStrike" dirty="0">
                <a:solidFill>
                  <a:srgbClr val="000000"/>
                </a:solidFill>
                <a:effectLst/>
              </a:rPr>
              <a:t>. Predicting Street Parking Availability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34320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853</Words>
  <Application>Microsoft Office PowerPoint</Application>
  <PresentationFormat>Custom</PresentationFormat>
  <Paragraphs>166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-apple-system</vt:lpstr>
      <vt:lpstr>Arial</vt:lpstr>
      <vt:lpstr>Eudoxus Sans</vt:lpstr>
      <vt:lpstr>p22-mackinac-pro</vt:lpstr>
      <vt:lpstr>Söhne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Sonali Kotlapure</cp:lastModifiedBy>
  <cp:revision>4</cp:revision>
  <dcterms:created xsi:type="dcterms:W3CDTF">2024-02-06T18:48:44Z</dcterms:created>
  <dcterms:modified xsi:type="dcterms:W3CDTF">2024-02-07T07:11:32Z</dcterms:modified>
</cp:coreProperties>
</file>